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9" r:id="rId4"/>
    <p:sldId id="258" r:id="rId5"/>
    <p:sldId id="265" r:id="rId6"/>
    <p:sldId id="266" r:id="rId7"/>
    <p:sldId id="260" r:id="rId8"/>
    <p:sldId id="268" r:id="rId9"/>
    <p:sldId id="267" r:id="rId10"/>
    <p:sldId id="269" r:id="rId11"/>
    <p:sldId id="270" r:id="rId12"/>
    <p:sldId id="271" r:id="rId13"/>
    <p:sldId id="272" r:id="rId14"/>
    <p:sldId id="273" r:id="rId15"/>
    <p:sldId id="276" r:id="rId16"/>
    <p:sldId id="277" r:id="rId17"/>
    <p:sldId id="274" r:id="rId18"/>
    <p:sldId id="275" r:id="rId19"/>
    <p:sldId id="262" r:id="rId20"/>
    <p:sldId id="263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793424"/>
          </a:xfrm>
        </p:spPr>
        <p:txBody>
          <a:bodyPr>
            <a:normAutofit/>
          </a:bodyPr>
          <a:lstStyle/>
          <a:p>
            <a:r>
              <a:rPr lang="en-AU" sz="9600" b="1" dirty="0">
                <a:solidFill>
                  <a:schemeClr val="accent1"/>
                </a:solidFill>
              </a:rPr>
              <a:t>Minecraft World Generator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chemeClr val="accent1"/>
                </a:solidFill>
              </a:rPr>
              <a:t>Using machine learning techniques to generate terrain.</a:t>
            </a:r>
          </a:p>
        </p:txBody>
      </p:sp>
    </p:spTree>
    <p:extLst>
      <p:ext uri="{BB962C8B-B14F-4D97-AF65-F5344CB8AC3E}">
        <p14:creationId xmlns:p14="http://schemas.microsoft.com/office/powerpoint/2010/main" val="3223311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E9AECCD2-A202-4360-8A70-DE22FF47A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1668" y="-1905749"/>
            <a:ext cx="15468601" cy="966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942729" y="5023407"/>
            <a:ext cx="50137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earlier versions of the model.</a:t>
            </a:r>
          </a:p>
        </p:txBody>
      </p:sp>
    </p:spTree>
    <p:extLst>
      <p:ext uri="{BB962C8B-B14F-4D97-AF65-F5344CB8AC3E}">
        <p14:creationId xmlns:p14="http://schemas.microsoft.com/office/powerpoint/2010/main" val="31621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sky, red, nature, indoor&#10;&#10;Description generated with high confidence">
            <a:extLst>
              <a:ext uri="{FF2B5EF4-FFF2-40B4-BE49-F238E27FC236}">
                <a16:creationId xmlns:a16="http://schemas.microsoft.com/office/drawing/2014/main" id="{044C33F5-DAD1-402B-9864-152E3C75E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5497" y="-1140290"/>
            <a:ext cx="15424571" cy="8087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7006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red, indoor, scene, sky&#10;&#10;Description generated with high confidence">
            <a:extLst>
              <a:ext uri="{FF2B5EF4-FFF2-40B4-BE49-F238E27FC236}">
                <a16:creationId xmlns:a16="http://schemas.microsoft.com/office/drawing/2014/main" id="{B7DD097F-9C0C-4685-BA1F-85ED3FE2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9936" y="-657546"/>
            <a:ext cx="14429088" cy="75652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8042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flower&#10;&#10;Description generated with high confidence">
            <a:extLst>
              <a:ext uri="{FF2B5EF4-FFF2-40B4-BE49-F238E27FC236}">
                <a16:creationId xmlns:a16="http://schemas.microsoft.com/office/drawing/2014/main" id="{645FBADD-DDC3-479E-B387-A48C369DF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888" y="-1258583"/>
            <a:ext cx="14424918" cy="90155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24479" y="5564294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87430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picture containing sky&#10;&#10;Description generated with very high confidence">
            <a:extLst>
              <a:ext uri="{FF2B5EF4-FFF2-40B4-BE49-F238E27FC236}">
                <a16:creationId xmlns:a16="http://schemas.microsoft.com/office/drawing/2014/main" id="{F1B339B2-B60C-4AE8-B25C-2DC0955BC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4961" y="-1689074"/>
            <a:ext cx="16246224" cy="8547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9365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1D09B2C7-9F00-482C-B5A8-CDDC23CA9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3825" y="-796246"/>
            <a:ext cx="16313737" cy="89605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208997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6C1A75-DB45-4699-8AFD-8D30DF51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0518" y="-1500027"/>
            <a:ext cx="16434370" cy="8921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6547531" y="5194425"/>
            <a:ext cx="5776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generated by the final model.</a:t>
            </a:r>
          </a:p>
        </p:txBody>
      </p:sp>
    </p:spTree>
    <p:extLst>
      <p:ext uri="{BB962C8B-B14F-4D97-AF65-F5344CB8AC3E}">
        <p14:creationId xmlns:p14="http://schemas.microsoft.com/office/powerpoint/2010/main" val="14219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Impact and future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We’ve proved that significant patterns can be trained with 3-dimensional data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532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2000">
        <p:fade/>
      </p:transition>
    </mc:Choice>
    <mc:Fallback xmlns="">
      <p:transition spd="med" advTm="1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0B91E25C-F6FE-4E42-90AB-D62F09A8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6699" y="-1981842"/>
            <a:ext cx="14505398" cy="906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5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What are the potential benefits to customers and Microsoft?</a:t>
            </a:r>
            <a:endParaRPr lang="en-AU" sz="32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can create terrains and 3D models trained from purely volumetric data, which will greatly reduce the time spent to create new worlds, characters, and content.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Customers will be gamers, 3D artists, game studios, and researchers.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0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Where did the idea come from? 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Minecraft has been applauded for its terrain generation for years. Traditionally, terrain was created in Minecraft using mathematical functions.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However, this approach suffers from not being able to create interesting structures on Earth created from erosion, such as arches and cliffs. 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Coming up with a function that can describe these structures has evaded researchers and engineers in the field for years. We thought we might be able to use machine learning to fill this gap.</a:t>
            </a:r>
            <a:endParaRPr lang="en-AU" sz="24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/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1250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is needed to move the project forward?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Resources. A team to collect and process data at scale. Powerful machines to run training models on deep networks, and developers and researchers to optimize the models and improve accuracy.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Integrating the terrains into the actual Minecraft game, into game engines, and other 3D modeling applications.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39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What was the most valuable thing we learned?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7130" y="754144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“I learned that GANs offer a promising new opportunity for gaming and science. The significant progress in our two-day project is proof that there is much more to be explored and experimented.”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David Parker (Team Leader)</a:t>
            </a:r>
            <a:endParaRPr lang="en-AU" sz="3200" b="1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5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748336"/>
            <a:ext cx="2947482" cy="297668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How did we approach the idea?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wanted to automatically generate complex and exciting structures from real world data in order to empower artists, game creators, and researchers to innovate and streamline their content production.</a:t>
            </a:r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Picture 4" descr="A picture containing toy, LEGO&#10;&#10;Description generated with high confidence">
            <a:extLst>
              <a:ext uri="{FF2B5EF4-FFF2-40B4-BE49-F238E27FC236}">
                <a16:creationId xmlns:a16="http://schemas.microsoft.com/office/drawing/2014/main" id="{FFD32623-C5D0-420B-85A9-FEA74D323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7" y="0"/>
            <a:ext cx="3230337" cy="32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3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159000"/>
            <a:ext cx="2947482" cy="356602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Why are we passionate about it?</a:t>
            </a:r>
            <a:endParaRPr lang="en-AU" sz="4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“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 have been playing Minecraft since 2009, I love to build game technology and machine learning promises a new frontier on capabilities and experiences.</a:t>
            </a:r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”</a:t>
            </a:r>
          </a:p>
          <a:p>
            <a:endParaRPr lang="en-AU" sz="28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AU" sz="28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- </a:t>
            </a:r>
            <a:r>
              <a:rPr lang="en-AU" sz="2800" b="1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David Parker (team leader)</a:t>
            </a:r>
          </a:p>
        </p:txBody>
      </p:sp>
    </p:spTree>
    <p:extLst>
      <p:ext uri="{BB962C8B-B14F-4D97-AF65-F5344CB8AC3E}">
        <p14:creationId xmlns:p14="http://schemas.microsoft.com/office/powerpoint/2010/main" val="144441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2219217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How does it work?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3344237"/>
            <a:ext cx="9970390" cy="27534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trained a Generative Adversarial Network on LiDAR point cloud data taken from real geographical locations (White Canyon, Utah) to generate new examples of Earth surfaces.</a:t>
            </a:r>
          </a:p>
          <a:p>
            <a:endParaRPr lang="en-US" sz="18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We focused specifically on mountainous and canyon-like features for this model.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045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rgbClr val="878A8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E741DA-1C7E-4709-870E-7E28DD9A1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21137" y="-354911"/>
            <a:ext cx="14282997" cy="7212911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high confidence">
            <a:extLst>
              <a:ext uri="{FF2B5EF4-FFF2-40B4-BE49-F238E27FC236}">
                <a16:creationId xmlns:a16="http://schemas.microsoft.com/office/drawing/2014/main" id="{FD1A2CCB-C728-4C8B-B029-2F1EC4B105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32" t="20239" b="12302"/>
          <a:stretch/>
        </p:blipFill>
        <p:spPr>
          <a:xfrm>
            <a:off x="6245507" y="-354911"/>
            <a:ext cx="13008967" cy="7212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53" y="270378"/>
            <a:ext cx="10210862" cy="1065690"/>
          </a:xfr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spc="-1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Examples of input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129948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A6B2A8D-2584-4135-B480-978FA3FA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7767" b="3096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349A3-C4B5-458B-AD48-8B61742E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2928134"/>
            <a:ext cx="2947482" cy="2796885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was the most difficult part?</a:t>
            </a:r>
            <a:endParaRPr lang="en-AU" sz="40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op&#10;&#10;Description generated with high confidence">
            <a:extLst>
              <a:ext uri="{FF2B5EF4-FFF2-40B4-BE49-F238E27FC236}">
                <a16:creationId xmlns:a16="http://schemas.microsoft.com/office/drawing/2014/main" id="{679C7C1A-D9DC-4404-B4C6-E4653CADE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5882" y="256043"/>
            <a:ext cx="2435426" cy="257112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5CE6D-B344-4330-871E-050A5D458845}"/>
              </a:ext>
            </a:extLst>
          </p:cNvPr>
          <p:cNvSpPr/>
          <p:nvPr/>
        </p:nvSpPr>
        <p:spPr>
          <a:xfrm>
            <a:off x="3696491" y="754143"/>
            <a:ext cx="7865196" cy="533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Collecting and extracting the necessary information from extremely large datasets to use for training.</a:t>
            </a:r>
          </a:p>
          <a:p>
            <a:endParaRPr lang="en-US" sz="3200" dirty="0">
              <a:solidFill>
                <a:schemeClr val="accent1">
                  <a:lumMod val="5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Data collection is expensive and (in our case) manual, while being crucial in order to train the model. </a:t>
            </a:r>
          </a:p>
        </p:txBody>
      </p:sp>
    </p:spTree>
    <p:extLst>
      <p:ext uri="{BB962C8B-B14F-4D97-AF65-F5344CB8AC3E}">
        <p14:creationId xmlns:p14="http://schemas.microsoft.com/office/powerpoint/2010/main" val="297881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ontainer&#10;&#10;Description generated with very high confidence">
            <a:extLst>
              <a:ext uri="{FF2B5EF4-FFF2-40B4-BE49-F238E27FC236}">
                <a16:creationId xmlns:a16="http://schemas.microsoft.com/office/drawing/2014/main" id="{36FFFF78-F20D-4925-9865-37F51FF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773" r="-2" b="309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755A-90F9-4982-B1F1-B6C92C2C3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60289"/>
            <a:ext cx="8670054" cy="3421293"/>
          </a:xfrm>
        </p:spPr>
        <p:txBody>
          <a:bodyPr>
            <a:normAutofit/>
          </a:bodyPr>
          <a:lstStyle/>
          <a:p>
            <a:r>
              <a:rPr lang="en-AU" sz="8000" b="1" dirty="0">
                <a:solidFill>
                  <a:schemeClr val="accent1"/>
                </a:solidFill>
              </a:rPr>
              <a:t>Examples of generated terrains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032BC-ADDE-4B7D-B0F3-DB16684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248364"/>
            <a:ext cx="9970390" cy="18493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Terrains that were generated by various iterations of the model that we trained.</a:t>
            </a:r>
            <a:endParaRPr lang="en-AU" sz="3200" dirty="0">
              <a:solidFill>
                <a:schemeClr val="accent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42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806C2-4A5D-402B-A895-437CD6335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338" y="-485278"/>
            <a:ext cx="12511062" cy="78194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A48AF-D7BD-43BC-AE85-DFEF5E828475}"/>
              </a:ext>
            </a:extLst>
          </p:cNvPr>
          <p:cNvSpPr txBox="1"/>
          <p:nvPr/>
        </p:nvSpPr>
        <p:spPr>
          <a:xfrm>
            <a:off x="518844" y="5217608"/>
            <a:ext cx="50137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accent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16 x 16 x 16 terrain cube generated by an earlier version of the model.</a:t>
            </a:r>
          </a:p>
        </p:txBody>
      </p:sp>
    </p:spTree>
    <p:extLst>
      <p:ext uri="{BB962C8B-B14F-4D97-AF65-F5344CB8AC3E}">
        <p14:creationId xmlns:p14="http://schemas.microsoft.com/office/powerpoint/2010/main" val="287010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Custom 2">
      <a:dk1>
        <a:srgbClr val="000000"/>
      </a:dk1>
      <a:lt1>
        <a:srgbClr val="3F3F3F"/>
      </a:lt1>
      <a:dk2>
        <a:srgbClr val="545454"/>
      </a:dk2>
      <a:lt2>
        <a:srgbClr val="BFBFBF"/>
      </a:lt2>
      <a:accent1>
        <a:srgbClr val="FFFFFF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546</Words>
  <Application>Microsoft Office PowerPoint</Application>
  <PresentationFormat>Widescreen</PresentationFormat>
  <Paragraphs>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Corbel</vt:lpstr>
      <vt:lpstr>Segoe UI Semilight</vt:lpstr>
      <vt:lpstr>Wingdings 2</vt:lpstr>
      <vt:lpstr>Frame</vt:lpstr>
      <vt:lpstr>Minecraft World Generator AI</vt:lpstr>
      <vt:lpstr>Where did the idea come from? </vt:lpstr>
      <vt:lpstr>How did we approach the idea?</vt:lpstr>
      <vt:lpstr>Why are we passionate about it?</vt:lpstr>
      <vt:lpstr>How does it work?</vt:lpstr>
      <vt:lpstr>Examples of input training data</vt:lpstr>
      <vt:lpstr>What was the most difficult part?</vt:lpstr>
      <vt:lpstr>Examples of generated terrains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Impact and future development</vt:lpstr>
      <vt:lpstr>PowerPoint Presentation</vt:lpstr>
      <vt:lpstr>What are the potential benefits to customers and Microsoft?</vt:lpstr>
      <vt:lpstr>What is needed to move the project forward?</vt:lpstr>
      <vt:lpstr>What was the most valuable thing we learned?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Minecraft World Generator AI</dc:title>
  <dc:creator>Adele Bai</dc:creator>
  <cp:lastModifiedBy>Adele Bai</cp:lastModifiedBy>
  <cp:revision>20</cp:revision>
  <dcterms:created xsi:type="dcterms:W3CDTF">2018-07-26T04:32:03Z</dcterms:created>
  <dcterms:modified xsi:type="dcterms:W3CDTF">2018-07-26T05:15:45Z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adbai@microsoft.com</vt:lpwstr>
  </property>
  <property fmtid="{D5CDD505-2E9C-101B-9397-08002B2CF9AE}" pid="5" name="MSIP_Label_f42aa342-8706-4288-bd11-ebb85995028c_SetDate">
    <vt:lpwstr>2018-07-26T04:34:18.2828717Z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